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a68b87e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a68b87e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a692b0c7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a692b0c7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a692b0c7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a692b0c7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a692b0c7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a692b0c7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a692b0c7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a692b0c7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a692b0c7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a692b0c7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a692b0c7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a692b0c7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a692b0c7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a692b0c7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a692b0c7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a692b0c7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a702403c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ea702403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ea692b0c7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ea692b0c7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a68b87e0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a68b87e0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a692b0c7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ea692b0c7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ea692b0c7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ea692b0c7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a702403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a702403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a692b0c7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ea692b0c7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a692b0c7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a692b0c7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a9b5c91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ea9b5c91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ea9b5c91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ea9b5c91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a68b87e0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a68b87e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a692b0c7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a692b0c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a692b0c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a692b0c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a692b0c7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a692b0c7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a692b0c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a692b0c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a692b0c7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a692b0c7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a692b0c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a692b0c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5.gif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19.gif"/><Relationship Id="rId8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0" y="0"/>
              <a:ext cx="8765600" cy="5143500"/>
              <a:chOff x="0" y="0"/>
              <a:chExt cx="8765600" cy="5143500"/>
            </a:xfrm>
          </p:grpSpPr>
          <p:sp>
            <p:nvSpPr>
              <p:cNvPr id="56" name="Google Shape;56;p13"/>
              <p:cNvSpPr/>
              <p:nvPr/>
            </p:nvSpPr>
            <p:spPr>
              <a:xfrm>
                <a:off x="0" y="0"/>
                <a:ext cx="1537800" cy="5143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481200" y="436500"/>
                <a:ext cx="8181600" cy="4270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584000" y="4707000"/>
                <a:ext cx="8181600" cy="436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584000" y="0"/>
                <a:ext cx="8181600" cy="436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" name="Google Shape;60;p13"/>
            <p:cNvSpPr/>
            <p:nvPr/>
          </p:nvSpPr>
          <p:spPr>
            <a:xfrm>
              <a:off x="7606200" y="0"/>
              <a:ext cx="15378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3"/>
          <p:cNvSpPr/>
          <p:nvPr/>
        </p:nvSpPr>
        <p:spPr>
          <a:xfrm>
            <a:off x="98100" y="3542450"/>
            <a:ext cx="8947800" cy="145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98100" y="129275"/>
            <a:ext cx="8947800" cy="231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type="ctrTitle"/>
          </p:nvPr>
        </p:nvSpPr>
        <p:spPr>
          <a:xfrm>
            <a:off x="995200" y="375800"/>
            <a:ext cx="7459800" cy="16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8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Learning-Driven Determination of 3D Structures of Molecular Clouds in High-Resolution mm Images</a:t>
            </a:r>
            <a:endParaRPr b="1" sz="278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171500" y="3763238"/>
            <a:ext cx="51072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Emrah Kalemci (</a:t>
            </a: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Sabanci</a:t>
            </a: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University) </a:t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Ahmed Abdullah Abbasi,</a:t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Atakan </a:t>
            </a: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Saraçyakupoğlu</a:t>
            </a: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(Sabanci University),</a:t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Maria Diaz-Trigo (ESO), Thomas Stanke (MPE)</a:t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3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Tom Maccarone (Texas Tech), John Tomsick (SSL, UC Berkeley) Simone Migliari (ESA), James Miller-Jones (Curtin) </a:t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975" y="3968475"/>
            <a:ext cx="1601792" cy="6781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25" y="3968475"/>
            <a:ext cx="2186225" cy="6781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" name="Google Shape;67;p13"/>
          <p:cNvCxnSpPr/>
          <p:nvPr/>
        </p:nvCxnSpPr>
        <p:spPr>
          <a:xfrm>
            <a:off x="1230750" y="2502463"/>
            <a:ext cx="6950100" cy="1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562750" y="2733156"/>
            <a:ext cx="4286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53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Efe Öztaban</a:t>
            </a:r>
            <a:endParaRPr sz="253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23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3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Sabancı University</a:t>
            </a:r>
            <a:endParaRPr sz="143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1269350" y="3472725"/>
            <a:ext cx="6950100" cy="1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2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14" name="Google Shape;214;p22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2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FINDING THE 3D 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OF THE CLOUDS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1C4587"/>
                </a:solidFill>
              </a:rPr>
              <a:t>Aim: </a:t>
            </a:r>
            <a:r>
              <a:rPr lang="en" sz="1500">
                <a:solidFill>
                  <a:srgbClr val="1C4587"/>
                </a:solidFill>
              </a:rPr>
              <a:t>Constructing 3D shapes of the clouds from 500 APEX mm images </a:t>
            </a:r>
            <a:endParaRPr sz="15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 u="sng">
                <a:solidFill>
                  <a:srgbClr val="1C4587"/>
                </a:solidFill>
              </a:rPr>
              <a:t>Method:</a:t>
            </a:r>
            <a:r>
              <a:rPr lang="en" sz="1500">
                <a:solidFill>
                  <a:srgbClr val="1C4587"/>
                </a:solidFill>
              </a:rPr>
              <a:t> Forming clouds by clustering </a:t>
            </a:r>
            <a:r>
              <a:rPr lang="en" sz="1500">
                <a:solidFill>
                  <a:srgbClr val="1C4587"/>
                </a:solidFill>
              </a:rPr>
              <a:t>the data </a:t>
            </a:r>
            <a:r>
              <a:rPr lang="en" sz="1500">
                <a:solidFill>
                  <a:srgbClr val="1C4587"/>
                </a:solidFill>
              </a:rPr>
              <a:t>with a ML </a:t>
            </a:r>
            <a:r>
              <a:rPr lang="en" sz="1500">
                <a:solidFill>
                  <a:srgbClr val="1C4587"/>
                </a:solidFill>
              </a:rPr>
              <a:t>algorithm</a:t>
            </a:r>
            <a:r>
              <a:rPr lang="en" sz="1500">
                <a:solidFill>
                  <a:srgbClr val="1C4587"/>
                </a:solidFill>
              </a:rPr>
              <a:t> 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21" name="Google Shape;2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701" y="2077125"/>
            <a:ext cx="5172600" cy="23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29" name="Google Shape;229;p23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3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1)	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LOCAL PEAK DETECTION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119700" y="1063675"/>
            <a:ext cx="8904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decomposition to identify local density peaks in the spectral data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Number of the clouds (clusters) and peak velocity of the clouds (cluster centers) are detected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38" y="1681200"/>
            <a:ext cx="5415726" cy="28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45" name="Google Shape;245;p24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24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2)  DATA SEGMENTATION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53" name="Google Shape;253;p24"/>
          <p:cNvGrpSpPr/>
          <p:nvPr/>
        </p:nvGrpSpPr>
        <p:grpSpPr>
          <a:xfrm>
            <a:off x="1378851" y="1126199"/>
            <a:ext cx="6386297" cy="3415372"/>
            <a:chOff x="1157102" y="1177975"/>
            <a:chExt cx="6163190" cy="3286224"/>
          </a:xfrm>
        </p:grpSpPr>
        <p:pic>
          <p:nvPicPr>
            <p:cNvPr id="254" name="Google Shape;25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7102" y="1177975"/>
              <a:ext cx="6163190" cy="328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4"/>
            <p:cNvSpPr/>
            <p:nvPr/>
          </p:nvSpPr>
          <p:spPr>
            <a:xfrm rot="5400000">
              <a:off x="4135325" y="3190625"/>
              <a:ext cx="185100" cy="1806600"/>
            </a:xfrm>
            <a:prstGeom prst="rightBracket">
              <a:avLst>
                <a:gd fmla="val 99959" name="adj"/>
              </a:avLst>
            </a:prstGeom>
            <a:noFill/>
            <a:ln cap="flat" cmpd="sng" w="38100">
              <a:solidFill>
                <a:srgbClr val="741B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 rot="5400000">
              <a:off x="5517875" y="3614675"/>
              <a:ext cx="185100" cy="958500"/>
            </a:xfrm>
            <a:prstGeom prst="rightBracket">
              <a:avLst>
                <a:gd fmla="val 99959" name="adj"/>
              </a:avLst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 rot="5400000">
              <a:off x="6491325" y="3866675"/>
              <a:ext cx="185100" cy="454500"/>
            </a:xfrm>
            <a:prstGeom prst="rightBracket">
              <a:avLst>
                <a:gd fmla="val 95962" name="adj"/>
              </a:avLst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 rot="5400000">
              <a:off x="2241275" y="3891125"/>
              <a:ext cx="185100" cy="405600"/>
            </a:xfrm>
            <a:prstGeom prst="rightBracket">
              <a:avLst>
                <a:gd fmla="val 41667" name="adj"/>
              </a:avLst>
            </a:prstGeom>
            <a:noFill/>
            <a:ln cap="flat" cmpd="sng" w="381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 rot="5400000">
              <a:off x="2811050" y="3709025"/>
              <a:ext cx="185100" cy="769800"/>
            </a:xfrm>
            <a:prstGeom prst="rightBracket">
              <a:avLst>
                <a:gd fmla="val 99959" name="adj"/>
              </a:avLst>
            </a:prstGeom>
            <a:noFill/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5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65" name="Google Shape;265;p25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 REMOVAL OF NON-CLOUD REGIONS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126675" y="1048925"/>
            <a:ext cx="46494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Image processing methods are used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OTSU thresholding applied for every segment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Adaptive filtering for every region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75" y="3281295"/>
            <a:ext cx="2653800" cy="13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75" y="1902025"/>
            <a:ext cx="2653801" cy="1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650" y="1679850"/>
            <a:ext cx="4538701" cy="28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6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82" name="Google Shape;282;p26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26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  CLUSTERING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148875" y="1153700"/>
            <a:ext cx="49674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Mean-Shift Clustering Algorithm is used.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Mean-Shift algorithm is selected due to its effectiveness in image segmentation.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Detected local peak velocities are used as cluster seeds.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Mean-Shift algorithm is modified as: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Modified to soft clustering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Datapoints (pixels) are splitted into different clusters with soft assignment results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Mean-Shift algorithm is modified in order to overcome the clustering in the overlapping regions.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10364" l="5537" r="7807" t="5715"/>
          <a:stretch/>
        </p:blipFill>
        <p:spPr>
          <a:xfrm>
            <a:off x="5708313" y="1153700"/>
            <a:ext cx="2679049" cy="153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4">
            <a:alphaModFix/>
          </a:blip>
          <a:srcRect b="0" l="-1378" r="0" t="4915"/>
          <a:stretch/>
        </p:blipFill>
        <p:spPr>
          <a:xfrm>
            <a:off x="5880625" y="2853576"/>
            <a:ext cx="2486824" cy="164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7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298" name="Google Shape;298;p27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7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4)  CLUSTERING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26675" y="1100725"/>
            <a:ext cx="49674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Parameters of the Clustering algorithm: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Start velocity, End velocity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Seeds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Otsu factor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Weighting method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Alpha, beta (soft clustering thresholds)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Bandwidths (for every cluster)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importance factors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tuning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is applied.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Firstly, Silhouette coefficient (cohesion and separation) is used to eliminate most of the parameter combinations.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3084350" y="1633050"/>
            <a:ext cx="237000" cy="393600"/>
          </a:xfrm>
          <a:prstGeom prst="rightBrace">
            <a:avLst>
              <a:gd fmla="val 21418" name="adj1"/>
              <a:gd fmla="val 22574" name="adj2"/>
            </a:avLst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3962050" y="2247375"/>
            <a:ext cx="237000" cy="442800"/>
          </a:xfrm>
          <a:prstGeom prst="rightBrace">
            <a:avLst>
              <a:gd fmla="val 21418" name="adj1"/>
              <a:gd fmla="val 75203" name="adj2"/>
            </a:avLst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321350" y="2784600"/>
            <a:ext cx="237000" cy="521100"/>
          </a:xfrm>
          <a:prstGeom prst="rightBrace">
            <a:avLst>
              <a:gd fmla="val 21418" name="adj1"/>
              <a:gd fmla="val 52649" name="adj2"/>
            </a:avLst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27"/>
          <p:cNvCxnSpPr/>
          <p:nvPr/>
        </p:nvCxnSpPr>
        <p:spPr>
          <a:xfrm flipH="1" rot="10800000">
            <a:off x="2067275" y="2136250"/>
            <a:ext cx="2745600" cy="29700"/>
          </a:xfrm>
          <a:prstGeom prst="straightConnector1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7"/>
          <p:cNvSpPr txBox="1"/>
          <p:nvPr/>
        </p:nvSpPr>
        <p:spPr>
          <a:xfrm>
            <a:off x="3352500" y="1500200"/>
            <a:ext cx="2163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fixed values for the each cloud group determined from Gaussian fits 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4240625" y="2374475"/>
            <a:ext cx="1874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fixed values as gaussian kernel weighting and (0.7,0.2)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4884475" y="19826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adjusted for every cloud group 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3618950" y="28836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Hyperparameters to tune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 rotWithShape="1">
          <a:blip r:embed="rId3">
            <a:alphaModFix/>
          </a:blip>
          <a:srcRect b="12224" l="9951" r="12487" t="13778"/>
          <a:stretch/>
        </p:blipFill>
        <p:spPr>
          <a:xfrm>
            <a:off x="6279277" y="2677738"/>
            <a:ext cx="2624575" cy="16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8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grpSp>
          <p:nvGrpSpPr>
            <p:cNvPr id="321" name="Google Shape;321;p28"/>
            <p:cNvGrpSpPr/>
            <p:nvPr/>
          </p:nvGrpSpPr>
          <p:grpSpPr>
            <a:xfrm>
              <a:off x="0" y="0"/>
              <a:ext cx="9144000" cy="5143650"/>
              <a:chOff x="0" y="0"/>
              <a:chExt cx="9144000" cy="5143650"/>
            </a:xfrm>
          </p:grpSpPr>
          <p:sp>
            <p:nvSpPr>
              <p:cNvPr id="322" name="Google Shape;322;p28"/>
              <p:cNvSpPr/>
              <p:nvPr/>
            </p:nvSpPr>
            <p:spPr>
              <a:xfrm>
                <a:off x="0" y="4663225"/>
                <a:ext cx="9144000" cy="4803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8"/>
              <p:cNvSpPr/>
              <p:nvPr/>
            </p:nvSpPr>
            <p:spPr>
              <a:xfrm>
                <a:off x="0" y="64050"/>
                <a:ext cx="9144000" cy="9738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0" y="150"/>
                <a:ext cx="82200" cy="5143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9061800" y="0"/>
                <a:ext cx="82200" cy="5143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0" y="150"/>
                <a:ext cx="9144000" cy="639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28"/>
            <p:cNvSpPr/>
            <p:nvPr/>
          </p:nvSpPr>
          <p:spPr>
            <a:xfrm>
              <a:off x="5649225" y="737600"/>
              <a:ext cx="3441300" cy="3925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8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4)  CLUSTERING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126675" y="1100725"/>
            <a:ext cx="56484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Then, best parameters are selected with specific error functions.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1) Shape Smoothness Error</a:t>
            </a:r>
            <a:endParaRPr sz="1500" u="sng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Aim: To ensure that the shapes of the clouds are smooth and there are no abrupt changes in shape.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2) Eccentricity Consistency Error 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Aim: To determine how consistent the edges of the clouds are with their central portion.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2" name="Google Shape;3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474" y="2437225"/>
            <a:ext cx="3873999" cy="45535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4">
            <a:alphaModFix/>
          </a:blip>
          <a:srcRect b="0" l="0" r="2676" t="0"/>
          <a:stretch/>
        </p:blipFill>
        <p:spPr>
          <a:xfrm>
            <a:off x="1006300" y="3898575"/>
            <a:ext cx="4164356" cy="45535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4" name="Google Shape;334;p28"/>
          <p:cNvGrpSpPr/>
          <p:nvPr/>
        </p:nvGrpSpPr>
        <p:grpSpPr>
          <a:xfrm>
            <a:off x="6221565" y="3558170"/>
            <a:ext cx="2432142" cy="602703"/>
            <a:chOff x="4583125" y="714225"/>
            <a:chExt cx="4504800" cy="932400"/>
          </a:xfrm>
        </p:grpSpPr>
        <p:sp>
          <p:nvSpPr>
            <p:cNvPr id="335" name="Google Shape;335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6" name="Google Shape;336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2" name="Google Shape;362;p28"/>
          <p:cNvGrpSpPr/>
          <p:nvPr/>
        </p:nvGrpSpPr>
        <p:grpSpPr>
          <a:xfrm>
            <a:off x="6221565" y="4331267"/>
            <a:ext cx="2432142" cy="602703"/>
            <a:chOff x="4583125" y="714225"/>
            <a:chExt cx="4504800" cy="932400"/>
          </a:xfrm>
        </p:grpSpPr>
        <p:sp>
          <p:nvSpPr>
            <p:cNvPr id="363" name="Google Shape;363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4" name="Google Shape;364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0" name="Google Shape;390;p28"/>
          <p:cNvGrpSpPr/>
          <p:nvPr/>
        </p:nvGrpSpPr>
        <p:grpSpPr>
          <a:xfrm>
            <a:off x="6221565" y="2785073"/>
            <a:ext cx="2432142" cy="602703"/>
            <a:chOff x="4583125" y="714225"/>
            <a:chExt cx="4504800" cy="932400"/>
          </a:xfrm>
        </p:grpSpPr>
        <p:sp>
          <p:nvSpPr>
            <p:cNvPr id="391" name="Google Shape;391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2" name="Google Shape;392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8" name="Google Shape;418;p28"/>
          <p:cNvSpPr txBox="1"/>
          <p:nvPr/>
        </p:nvSpPr>
        <p:spPr>
          <a:xfrm>
            <a:off x="6015975" y="3558175"/>
            <a:ext cx="6786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center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5967667" y="2785075"/>
            <a:ext cx="775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arbitrary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20" name="Google Shape;420;p28"/>
          <p:cNvSpPr txBox="1"/>
          <p:nvPr/>
        </p:nvSpPr>
        <p:spPr>
          <a:xfrm>
            <a:off x="6015975" y="4331275"/>
            <a:ext cx="7752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arbitrary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6844533" y="2904500"/>
            <a:ext cx="1296801" cy="439491"/>
          </a:xfrm>
          <a:custGeom>
            <a:rect b="b" l="l" r="r" t="t"/>
            <a:pathLst>
              <a:path extrusionOk="0" h="25463" w="69089">
                <a:moveTo>
                  <a:pt x="63066" y="888"/>
                </a:moveTo>
                <a:cubicBezTo>
                  <a:pt x="52310" y="888"/>
                  <a:pt x="41346" y="-925"/>
                  <a:pt x="30799" y="1184"/>
                </a:cubicBezTo>
                <a:cubicBezTo>
                  <a:pt x="23356" y="2672"/>
                  <a:pt x="17163" y="7856"/>
                  <a:pt x="10373" y="11249"/>
                </a:cubicBezTo>
                <a:cubicBezTo>
                  <a:pt x="6002" y="13433"/>
                  <a:pt x="-1507" y="17369"/>
                  <a:pt x="308" y="21906"/>
                </a:cubicBezTo>
                <a:cubicBezTo>
                  <a:pt x="3353" y="29519"/>
                  <a:pt x="16923" y="22711"/>
                  <a:pt x="24878" y="20722"/>
                </a:cubicBezTo>
                <a:cubicBezTo>
                  <a:pt x="35716" y="18012"/>
                  <a:pt x="46285" y="14170"/>
                  <a:pt x="56553" y="9769"/>
                </a:cubicBezTo>
                <a:cubicBezTo>
                  <a:pt x="60940" y="7889"/>
                  <a:pt x="67477" y="7192"/>
                  <a:pt x="68986" y="2664"/>
                </a:cubicBezTo>
                <a:cubicBezTo>
                  <a:pt x="69786" y="265"/>
                  <a:pt x="64411" y="0"/>
                  <a:pt x="61882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22" name="Google Shape;422;p28"/>
          <p:cNvCxnSpPr/>
          <p:nvPr/>
        </p:nvCxnSpPr>
        <p:spPr>
          <a:xfrm rot="10800000">
            <a:off x="7375730" y="2985960"/>
            <a:ext cx="96900" cy="119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28"/>
          <p:cNvCxnSpPr/>
          <p:nvPr/>
        </p:nvCxnSpPr>
        <p:spPr>
          <a:xfrm flipH="1" rot="10800000">
            <a:off x="7472630" y="2957802"/>
            <a:ext cx="582000" cy="136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28"/>
          <p:cNvSpPr/>
          <p:nvPr/>
        </p:nvSpPr>
        <p:spPr>
          <a:xfrm>
            <a:off x="7284165" y="4331285"/>
            <a:ext cx="417582" cy="565916"/>
          </a:xfrm>
          <a:custGeom>
            <a:rect b="b" l="l" r="r" t="t"/>
            <a:pathLst>
              <a:path extrusionOk="0" h="28560" w="32503">
                <a:moveTo>
                  <a:pt x="32504" y="17496"/>
                </a:moveTo>
                <a:cubicBezTo>
                  <a:pt x="29072" y="10631"/>
                  <a:pt x="23087" y="4647"/>
                  <a:pt x="16222" y="1215"/>
                </a:cubicBezTo>
                <a:cubicBezTo>
                  <a:pt x="11320" y="-1236"/>
                  <a:pt x="3057" y="363"/>
                  <a:pt x="237" y="5063"/>
                </a:cubicBezTo>
                <a:cubicBezTo>
                  <a:pt x="-1060" y="7225"/>
                  <a:pt x="3392" y="9151"/>
                  <a:pt x="4085" y="11576"/>
                </a:cubicBezTo>
                <a:cubicBezTo>
                  <a:pt x="4959" y="14636"/>
                  <a:pt x="4087" y="18094"/>
                  <a:pt x="5269" y="21049"/>
                </a:cubicBezTo>
                <a:cubicBezTo>
                  <a:pt x="6816" y="24916"/>
                  <a:pt x="11226" y="27765"/>
                  <a:pt x="15334" y="28450"/>
                </a:cubicBezTo>
                <a:cubicBezTo>
                  <a:pt x="17991" y="28893"/>
                  <a:pt x="20129" y="25987"/>
                  <a:pt x="22439" y="24601"/>
                </a:cubicBezTo>
                <a:cubicBezTo>
                  <a:pt x="26029" y="22447"/>
                  <a:pt x="31320" y="19907"/>
                  <a:pt x="31320" y="1572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Google Shape;425;p28"/>
          <p:cNvSpPr/>
          <p:nvPr/>
        </p:nvSpPr>
        <p:spPr>
          <a:xfrm>
            <a:off x="6775685" y="3639822"/>
            <a:ext cx="1296801" cy="439491"/>
          </a:xfrm>
          <a:custGeom>
            <a:rect b="b" l="l" r="r" t="t"/>
            <a:pathLst>
              <a:path extrusionOk="0" h="25463" w="69089">
                <a:moveTo>
                  <a:pt x="63066" y="888"/>
                </a:moveTo>
                <a:cubicBezTo>
                  <a:pt x="52310" y="888"/>
                  <a:pt x="41346" y="-925"/>
                  <a:pt x="30799" y="1184"/>
                </a:cubicBezTo>
                <a:cubicBezTo>
                  <a:pt x="23356" y="2672"/>
                  <a:pt x="17163" y="7856"/>
                  <a:pt x="10373" y="11249"/>
                </a:cubicBezTo>
                <a:cubicBezTo>
                  <a:pt x="6002" y="13433"/>
                  <a:pt x="-1507" y="17369"/>
                  <a:pt x="308" y="21906"/>
                </a:cubicBezTo>
                <a:cubicBezTo>
                  <a:pt x="3353" y="29519"/>
                  <a:pt x="16923" y="22711"/>
                  <a:pt x="24878" y="20722"/>
                </a:cubicBezTo>
                <a:cubicBezTo>
                  <a:pt x="35716" y="18012"/>
                  <a:pt x="46285" y="14170"/>
                  <a:pt x="56553" y="9769"/>
                </a:cubicBezTo>
                <a:cubicBezTo>
                  <a:pt x="60940" y="7889"/>
                  <a:pt x="67477" y="7192"/>
                  <a:pt x="68986" y="2664"/>
                </a:cubicBezTo>
                <a:cubicBezTo>
                  <a:pt x="69786" y="265"/>
                  <a:pt x="64411" y="0"/>
                  <a:pt x="61882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26" name="Google Shape;426;p28"/>
          <p:cNvCxnSpPr/>
          <p:nvPr/>
        </p:nvCxnSpPr>
        <p:spPr>
          <a:xfrm rot="10800000">
            <a:off x="7306881" y="3721282"/>
            <a:ext cx="96900" cy="1194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28"/>
          <p:cNvCxnSpPr/>
          <p:nvPr/>
        </p:nvCxnSpPr>
        <p:spPr>
          <a:xfrm flipH="1" rot="10800000">
            <a:off x="7403781" y="3693125"/>
            <a:ext cx="582000" cy="136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8"/>
          <p:cNvCxnSpPr/>
          <p:nvPr/>
        </p:nvCxnSpPr>
        <p:spPr>
          <a:xfrm rot="10800000">
            <a:off x="7365522" y="4411428"/>
            <a:ext cx="127500" cy="216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8"/>
          <p:cNvCxnSpPr/>
          <p:nvPr/>
        </p:nvCxnSpPr>
        <p:spPr>
          <a:xfrm flipH="1" rot="10800000">
            <a:off x="7498152" y="4570895"/>
            <a:ext cx="117300" cy="79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0" name="Google Shape;430;p28"/>
          <p:cNvGrpSpPr/>
          <p:nvPr/>
        </p:nvGrpSpPr>
        <p:grpSpPr>
          <a:xfrm>
            <a:off x="6208834" y="1006405"/>
            <a:ext cx="2568186" cy="569603"/>
            <a:chOff x="4583125" y="714225"/>
            <a:chExt cx="4504800" cy="932400"/>
          </a:xfrm>
        </p:grpSpPr>
        <p:sp>
          <p:nvSpPr>
            <p:cNvPr id="431" name="Google Shape;431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2" name="Google Shape;432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8" name="Google Shape;458;p28"/>
          <p:cNvGrpSpPr/>
          <p:nvPr/>
        </p:nvGrpSpPr>
        <p:grpSpPr>
          <a:xfrm>
            <a:off x="6208834" y="1736939"/>
            <a:ext cx="2568186" cy="569603"/>
            <a:chOff x="4583125" y="714225"/>
            <a:chExt cx="4504800" cy="932400"/>
          </a:xfrm>
        </p:grpSpPr>
        <p:sp>
          <p:nvSpPr>
            <p:cNvPr id="459" name="Google Shape;459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0" name="Google Shape;460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6" name="Google Shape;486;p28"/>
          <p:cNvGrpSpPr/>
          <p:nvPr/>
        </p:nvGrpSpPr>
        <p:grpSpPr>
          <a:xfrm>
            <a:off x="6208834" y="275871"/>
            <a:ext cx="2568186" cy="569603"/>
            <a:chOff x="4583125" y="714225"/>
            <a:chExt cx="4504800" cy="932400"/>
          </a:xfrm>
        </p:grpSpPr>
        <p:sp>
          <p:nvSpPr>
            <p:cNvPr id="487" name="Google Shape;487;p28"/>
            <p:cNvSpPr/>
            <p:nvPr/>
          </p:nvSpPr>
          <p:spPr>
            <a:xfrm>
              <a:off x="4583125" y="714225"/>
              <a:ext cx="4504800" cy="932400"/>
            </a:xfrm>
            <a:prstGeom prst="parallelogram">
              <a:avLst>
                <a:gd fmla="val 19818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8" name="Google Shape;488;p28"/>
            <p:cNvCxnSpPr/>
            <p:nvPr/>
          </p:nvCxnSpPr>
          <p:spPr>
            <a:xfrm flipH="1">
              <a:off x="4753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8"/>
            <p:cNvCxnSpPr/>
            <p:nvPr/>
          </p:nvCxnSpPr>
          <p:spPr>
            <a:xfrm flipH="1">
              <a:off x="48914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8"/>
            <p:cNvCxnSpPr/>
            <p:nvPr/>
          </p:nvCxnSpPr>
          <p:spPr>
            <a:xfrm flipH="1">
              <a:off x="507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8"/>
            <p:cNvCxnSpPr/>
            <p:nvPr/>
          </p:nvCxnSpPr>
          <p:spPr>
            <a:xfrm flipH="1">
              <a:off x="52258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8"/>
            <p:cNvCxnSpPr/>
            <p:nvPr/>
          </p:nvCxnSpPr>
          <p:spPr>
            <a:xfrm flipH="1">
              <a:off x="53634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8"/>
            <p:cNvCxnSpPr/>
            <p:nvPr/>
          </p:nvCxnSpPr>
          <p:spPr>
            <a:xfrm flipH="1">
              <a:off x="55380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8"/>
            <p:cNvCxnSpPr/>
            <p:nvPr/>
          </p:nvCxnSpPr>
          <p:spPr>
            <a:xfrm flipH="1">
              <a:off x="569777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28"/>
            <p:cNvCxnSpPr/>
            <p:nvPr/>
          </p:nvCxnSpPr>
          <p:spPr>
            <a:xfrm flipH="1">
              <a:off x="58650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28"/>
            <p:cNvCxnSpPr/>
            <p:nvPr/>
          </p:nvCxnSpPr>
          <p:spPr>
            <a:xfrm flipH="1">
              <a:off x="60322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28"/>
            <p:cNvCxnSpPr/>
            <p:nvPr/>
          </p:nvCxnSpPr>
          <p:spPr>
            <a:xfrm flipH="1">
              <a:off x="6155000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28"/>
            <p:cNvCxnSpPr/>
            <p:nvPr/>
          </p:nvCxnSpPr>
          <p:spPr>
            <a:xfrm flipH="1">
              <a:off x="63444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28"/>
            <p:cNvCxnSpPr/>
            <p:nvPr/>
          </p:nvCxnSpPr>
          <p:spPr>
            <a:xfrm flipH="1">
              <a:off x="6496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28"/>
            <p:cNvCxnSpPr/>
            <p:nvPr/>
          </p:nvCxnSpPr>
          <p:spPr>
            <a:xfrm flipH="1">
              <a:off x="6645300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28"/>
            <p:cNvCxnSpPr/>
            <p:nvPr/>
          </p:nvCxnSpPr>
          <p:spPr>
            <a:xfrm flipH="1">
              <a:off x="6823825" y="72157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28"/>
            <p:cNvCxnSpPr/>
            <p:nvPr/>
          </p:nvCxnSpPr>
          <p:spPr>
            <a:xfrm flipH="1">
              <a:off x="69688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28"/>
            <p:cNvCxnSpPr/>
            <p:nvPr/>
          </p:nvCxnSpPr>
          <p:spPr>
            <a:xfrm flipH="1">
              <a:off x="7106425" y="728925"/>
              <a:ext cx="1805700" cy="917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28"/>
            <p:cNvCxnSpPr/>
            <p:nvPr/>
          </p:nvCxnSpPr>
          <p:spPr>
            <a:xfrm flipH="1">
              <a:off x="6155125" y="848625"/>
              <a:ext cx="2683800" cy="7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28"/>
            <p:cNvCxnSpPr/>
            <p:nvPr/>
          </p:nvCxnSpPr>
          <p:spPr>
            <a:xfrm flipH="1">
              <a:off x="6300150" y="7672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28"/>
            <p:cNvCxnSpPr/>
            <p:nvPr/>
          </p:nvCxnSpPr>
          <p:spPr>
            <a:xfrm flipH="1">
              <a:off x="6056275" y="9196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28"/>
            <p:cNvCxnSpPr/>
            <p:nvPr/>
          </p:nvCxnSpPr>
          <p:spPr>
            <a:xfrm flipH="1">
              <a:off x="4702950" y="15604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28"/>
            <p:cNvCxnSpPr/>
            <p:nvPr/>
          </p:nvCxnSpPr>
          <p:spPr>
            <a:xfrm flipH="1">
              <a:off x="4891400" y="14612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28"/>
            <p:cNvCxnSpPr/>
            <p:nvPr/>
          </p:nvCxnSpPr>
          <p:spPr>
            <a:xfrm flipH="1">
              <a:off x="5073400" y="136202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28"/>
            <p:cNvCxnSpPr/>
            <p:nvPr/>
          </p:nvCxnSpPr>
          <p:spPr>
            <a:xfrm flipH="1">
              <a:off x="5257225" y="12794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28"/>
            <p:cNvCxnSpPr/>
            <p:nvPr/>
          </p:nvCxnSpPr>
          <p:spPr>
            <a:xfrm flipH="1">
              <a:off x="5424475" y="1180275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28"/>
            <p:cNvCxnSpPr/>
            <p:nvPr/>
          </p:nvCxnSpPr>
          <p:spPr>
            <a:xfrm flipH="1">
              <a:off x="5591650" y="10894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28"/>
            <p:cNvCxnSpPr/>
            <p:nvPr/>
          </p:nvCxnSpPr>
          <p:spPr>
            <a:xfrm flipH="1">
              <a:off x="5714450" y="1004500"/>
              <a:ext cx="2686800" cy="1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14" name="Google Shape;514;p28"/>
          <p:cNvCxnSpPr/>
          <p:nvPr/>
        </p:nvCxnSpPr>
        <p:spPr>
          <a:xfrm>
            <a:off x="7029568" y="648337"/>
            <a:ext cx="0" cy="786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28"/>
          <p:cNvCxnSpPr/>
          <p:nvPr/>
        </p:nvCxnSpPr>
        <p:spPr>
          <a:xfrm flipH="1">
            <a:off x="7514924" y="348585"/>
            <a:ext cx="6600" cy="760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28"/>
          <p:cNvCxnSpPr/>
          <p:nvPr/>
        </p:nvCxnSpPr>
        <p:spPr>
          <a:xfrm flipH="1">
            <a:off x="7970660" y="549789"/>
            <a:ext cx="1500" cy="7494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7" name="Google Shape;517;p28"/>
          <p:cNvSpPr/>
          <p:nvPr/>
        </p:nvSpPr>
        <p:spPr>
          <a:xfrm>
            <a:off x="7018466" y="348585"/>
            <a:ext cx="949342" cy="330986"/>
          </a:xfrm>
          <a:custGeom>
            <a:rect b="b" l="l" r="r" t="t"/>
            <a:pathLst>
              <a:path extrusionOk="0" h="21672" w="51420">
                <a:moveTo>
                  <a:pt x="42333" y="4289"/>
                </a:moveTo>
                <a:cubicBezTo>
                  <a:pt x="36860" y="2238"/>
                  <a:pt x="30535" y="-1565"/>
                  <a:pt x="25163" y="737"/>
                </a:cubicBezTo>
                <a:cubicBezTo>
                  <a:pt x="19718" y="3071"/>
                  <a:pt x="14947" y="6739"/>
                  <a:pt x="9769" y="9617"/>
                </a:cubicBezTo>
                <a:cubicBezTo>
                  <a:pt x="5679" y="11891"/>
                  <a:pt x="-1443" y="15634"/>
                  <a:pt x="296" y="19978"/>
                </a:cubicBezTo>
                <a:cubicBezTo>
                  <a:pt x="1231" y="22314"/>
                  <a:pt x="5181" y="21459"/>
                  <a:pt x="7697" y="21459"/>
                </a:cubicBezTo>
                <a:cubicBezTo>
                  <a:pt x="15643" y="21459"/>
                  <a:pt x="23680" y="19091"/>
                  <a:pt x="30787" y="15538"/>
                </a:cubicBezTo>
                <a:cubicBezTo>
                  <a:pt x="36984" y="12440"/>
                  <a:pt x="48640" y="18123"/>
                  <a:pt x="51213" y="11690"/>
                </a:cubicBezTo>
                <a:cubicBezTo>
                  <a:pt x="52668" y="8053"/>
                  <a:pt x="44085" y="7497"/>
                  <a:pt x="42333" y="3993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18" name="Google Shape;518;p28"/>
          <p:cNvCxnSpPr/>
          <p:nvPr/>
        </p:nvCxnSpPr>
        <p:spPr>
          <a:xfrm>
            <a:off x="7456543" y="1160150"/>
            <a:ext cx="3600" cy="7629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9" name="Google Shape;519;p28"/>
          <p:cNvSpPr/>
          <p:nvPr/>
        </p:nvSpPr>
        <p:spPr>
          <a:xfrm>
            <a:off x="7025293" y="1125682"/>
            <a:ext cx="949342" cy="330986"/>
          </a:xfrm>
          <a:custGeom>
            <a:rect b="b" l="l" r="r" t="t"/>
            <a:pathLst>
              <a:path extrusionOk="0" h="21672" w="51420">
                <a:moveTo>
                  <a:pt x="42333" y="4289"/>
                </a:moveTo>
                <a:cubicBezTo>
                  <a:pt x="36860" y="2238"/>
                  <a:pt x="30535" y="-1565"/>
                  <a:pt x="25163" y="737"/>
                </a:cubicBezTo>
                <a:cubicBezTo>
                  <a:pt x="19718" y="3071"/>
                  <a:pt x="14947" y="6739"/>
                  <a:pt x="9769" y="9617"/>
                </a:cubicBezTo>
                <a:cubicBezTo>
                  <a:pt x="5679" y="11891"/>
                  <a:pt x="-1443" y="15634"/>
                  <a:pt x="296" y="19978"/>
                </a:cubicBezTo>
                <a:cubicBezTo>
                  <a:pt x="1231" y="22314"/>
                  <a:pt x="5181" y="21459"/>
                  <a:pt x="7697" y="21459"/>
                </a:cubicBezTo>
                <a:cubicBezTo>
                  <a:pt x="15643" y="21459"/>
                  <a:pt x="23680" y="19091"/>
                  <a:pt x="30787" y="15538"/>
                </a:cubicBezTo>
                <a:cubicBezTo>
                  <a:pt x="36984" y="12440"/>
                  <a:pt x="48640" y="18123"/>
                  <a:pt x="51213" y="11690"/>
                </a:cubicBezTo>
                <a:cubicBezTo>
                  <a:pt x="52668" y="8053"/>
                  <a:pt x="44085" y="7497"/>
                  <a:pt x="42333" y="3993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20" name="Google Shape;520;p28"/>
          <p:cNvCxnSpPr/>
          <p:nvPr/>
        </p:nvCxnSpPr>
        <p:spPr>
          <a:xfrm flipH="1">
            <a:off x="7396626" y="648337"/>
            <a:ext cx="4200" cy="786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28"/>
          <p:cNvCxnSpPr/>
          <p:nvPr/>
        </p:nvCxnSpPr>
        <p:spPr>
          <a:xfrm>
            <a:off x="7728213" y="569215"/>
            <a:ext cx="1500" cy="784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2" name="Google Shape;522;p28"/>
          <p:cNvSpPr txBox="1"/>
          <p:nvPr/>
        </p:nvSpPr>
        <p:spPr>
          <a:xfrm>
            <a:off x="6015978" y="1023638"/>
            <a:ext cx="4917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main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3" name="Google Shape;523;p28"/>
          <p:cNvSpPr txBox="1"/>
          <p:nvPr/>
        </p:nvSpPr>
        <p:spPr>
          <a:xfrm>
            <a:off x="6015968" y="270225"/>
            <a:ext cx="7752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upper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4" name="Google Shape;524;p28"/>
          <p:cNvSpPr txBox="1"/>
          <p:nvPr/>
        </p:nvSpPr>
        <p:spPr>
          <a:xfrm>
            <a:off x="6015978" y="1736933"/>
            <a:ext cx="4917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lower layer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5" name="Google Shape;525;p28"/>
          <p:cNvSpPr/>
          <p:nvPr/>
        </p:nvSpPr>
        <p:spPr>
          <a:xfrm>
            <a:off x="6963367" y="1831474"/>
            <a:ext cx="1100336" cy="364493"/>
          </a:xfrm>
          <a:custGeom>
            <a:rect b="b" l="l" r="r" t="t"/>
            <a:pathLst>
              <a:path extrusionOk="0" h="23866" w="77203">
                <a:moveTo>
                  <a:pt x="58819" y="1862"/>
                </a:moveTo>
                <a:cubicBezTo>
                  <a:pt x="46614" y="1862"/>
                  <a:pt x="33835" y="9996"/>
                  <a:pt x="22407" y="5711"/>
                </a:cubicBezTo>
                <a:cubicBezTo>
                  <a:pt x="18482" y="4239"/>
                  <a:pt x="15293" y="-603"/>
                  <a:pt x="11158" y="86"/>
                </a:cubicBezTo>
                <a:cubicBezTo>
                  <a:pt x="7980" y="616"/>
                  <a:pt x="6382" y="4605"/>
                  <a:pt x="4941" y="7487"/>
                </a:cubicBezTo>
                <a:cubicBezTo>
                  <a:pt x="3014" y="11340"/>
                  <a:pt x="-1426" y="15771"/>
                  <a:pt x="501" y="19624"/>
                </a:cubicBezTo>
                <a:cubicBezTo>
                  <a:pt x="5701" y="30024"/>
                  <a:pt x="23786" y="18002"/>
                  <a:pt x="35136" y="15480"/>
                </a:cubicBezTo>
                <a:cubicBezTo>
                  <a:pt x="48567" y="12495"/>
                  <a:pt x="66555" y="21952"/>
                  <a:pt x="76284" y="12223"/>
                </a:cubicBezTo>
                <a:cubicBezTo>
                  <a:pt x="81682" y="6825"/>
                  <a:pt x="61256" y="-3536"/>
                  <a:pt x="55858" y="1862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26" name="Google Shape;526;p28"/>
          <p:cNvCxnSpPr/>
          <p:nvPr/>
        </p:nvCxnSpPr>
        <p:spPr>
          <a:xfrm flipH="1">
            <a:off x="7556748" y="1380642"/>
            <a:ext cx="4500" cy="7248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28"/>
          <p:cNvCxnSpPr/>
          <p:nvPr/>
        </p:nvCxnSpPr>
        <p:spPr>
          <a:xfrm flipH="1">
            <a:off x="7926325" y="1353566"/>
            <a:ext cx="4500" cy="7248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8"/>
          <p:cNvCxnSpPr/>
          <p:nvPr/>
        </p:nvCxnSpPr>
        <p:spPr>
          <a:xfrm>
            <a:off x="7033787" y="1444004"/>
            <a:ext cx="8400" cy="750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28"/>
          <p:cNvCxnSpPr/>
          <p:nvPr/>
        </p:nvCxnSpPr>
        <p:spPr>
          <a:xfrm flipH="1" rot="10800000">
            <a:off x="5656625" y="2558075"/>
            <a:ext cx="3493200" cy="7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0" name="Google Shape;530;p28"/>
          <p:cNvSpPr txBox="1"/>
          <p:nvPr/>
        </p:nvSpPr>
        <p:spPr>
          <a:xfrm>
            <a:off x="5702950" y="156175"/>
            <a:ext cx="58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1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31" name="Google Shape;531;p28"/>
          <p:cNvSpPr txBox="1"/>
          <p:nvPr/>
        </p:nvSpPr>
        <p:spPr>
          <a:xfrm>
            <a:off x="5702950" y="26917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28"/>
          <p:cNvSpPr/>
          <p:nvPr/>
        </p:nvSpPr>
        <p:spPr>
          <a:xfrm>
            <a:off x="5738075" y="232725"/>
            <a:ext cx="184800" cy="2277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>
            <a:off x="5738075" y="2762550"/>
            <a:ext cx="184800" cy="2277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9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539" name="Google Shape;539;p29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29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p29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7" name="Google Shape;5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13" y="1144725"/>
            <a:ext cx="6385174" cy="33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30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553" name="Google Shape;553;p30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30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9" name="Google Shape;5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30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1" name="Google Shape;561;p30"/>
          <p:cNvPicPr preferRelativeResize="0"/>
          <p:nvPr/>
        </p:nvPicPr>
        <p:blipFill rotWithShape="1">
          <a:blip r:embed="rId3">
            <a:alphaModFix/>
          </a:blip>
          <a:srcRect b="0" l="12065" r="7819" t="0"/>
          <a:stretch/>
        </p:blipFill>
        <p:spPr>
          <a:xfrm>
            <a:off x="6470700" y="978175"/>
            <a:ext cx="2212803" cy="220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0"/>
          <p:cNvPicPr preferRelativeResize="0"/>
          <p:nvPr/>
        </p:nvPicPr>
        <p:blipFill rotWithShape="1">
          <a:blip r:embed="rId4">
            <a:alphaModFix/>
          </a:blip>
          <a:srcRect b="0" l="6642" r="6416" t="0"/>
          <a:stretch/>
        </p:blipFill>
        <p:spPr>
          <a:xfrm>
            <a:off x="6015675" y="3205050"/>
            <a:ext cx="3005475" cy="1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0"/>
          <p:cNvPicPr preferRelativeResize="0"/>
          <p:nvPr/>
        </p:nvPicPr>
        <p:blipFill rotWithShape="1">
          <a:blip r:embed="rId5">
            <a:alphaModFix/>
          </a:blip>
          <a:srcRect b="0" l="9396" r="7005" t="0"/>
          <a:stretch/>
        </p:blipFill>
        <p:spPr>
          <a:xfrm>
            <a:off x="3362400" y="978175"/>
            <a:ext cx="2309023" cy="220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0"/>
          <p:cNvPicPr preferRelativeResize="0"/>
          <p:nvPr/>
        </p:nvPicPr>
        <p:blipFill rotWithShape="1">
          <a:blip r:embed="rId6">
            <a:alphaModFix/>
          </a:blip>
          <a:srcRect b="0" l="11642" r="6996" t="0"/>
          <a:stretch/>
        </p:blipFill>
        <p:spPr>
          <a:xfrm>
            <a:off x="439100" y="978175"/>
            <a:ext cx="2391501" cy="235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0"/>
          <p:cNvPicPr preferRelativeResize="0"/>
          <p:nvPr/>
        </p:nvPicPr>
        <p:blipFill rotWithShape="1">
          <a:blip r:embed="rId7">
            <a:alphaModFix/>
          </a:blip>
          <a:srcRect b="0" l="6722" r="8294" t="0"/>
          <a:stretch/>
        </p:blipFill>
        <p:spPr>
          <a:xfrm>
            <a:off x="194613" y="3219100"/>
            <a:ext cx="2880474" cy="14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0"/>
          <p:cNvPicPr preferRelativeResize="0"/>
          <p:nvPr/>
        </p:nvPicPr>
        <p:blipFill rotWithShape="1">
          <a:blip r:embed="rId8">
            <a:alphaModFix/>
          </a:blip>
          <a:srcRect b="0" l="7026" r="8720" t="0"/>
          <a:stretch/>
        </p:blipFill>
        <p:spPr>
          <a:xfrm>
            <a:off x="3131775" y="3238737"/>
            <a:ext cx="2880450" cy="142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31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572" name="Google Shape;572;p31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31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80" name="Google Shape;5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12" y="1041025"/>
            <a:ext cx="6202573" cy="36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4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75" name="Google Shape;75;p14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0" y="973875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4"/>
          <p:cNvSpPr txBox="1"/>
          <p:nvPr>
            <p:ph type="title"/>
          </p:nvPr>
        </p:nvSpPr>
        <p:spPr>
          <a:xfrm>
            <a:off x="2558150" y="254825"/>
            <a:ext cx="37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 OF MY TALK</a:t>
            </a:r>
            <a:endParaRPr b="1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</a:t>
            </a: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250775" y="1142000"/>
            <a:ext cx="42642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Dust Scattering Halos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Our Method to Determine the Source Distance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Our Test Source: </a:t>
            </a: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4U 1630-47 and Our Datasets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 Clouds in the Line of Sight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Objectives and Constraints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High-Resolution mm Images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Finding the 3D Structure of the Clouds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Local Peak Detection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Data Segmentation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Removal of Non-Cloud Regions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◆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Results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DSH Simulations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Work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2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586" name="Google Shape;586;p32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32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DSH SIMULATIONS         </a:t>
            </a:r>
            <a:r>
              <a:rPr b="1" lang="en" sz="13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(this part is done by Dr. Emrah Kalemci &amp; Ahmed Abdullah Abbasi)</a:t>
            </a:r>
            <a:endParaRPr b="1" sz="1355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32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32"/>
          <p:cNvSpPr txBox="1"/>
          <p:nvPr/>
        </p:nvSpPr>
        <p:spPr>
          <a:xfrm>
            <a:off x="348700" y="1568125"/>
            <a:ext cx="78759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Free parameters: distance to the source, whether the clouds are at the near or far distance and an overall normalization.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varied 0.1 kpc between 4 - 7 kpc and 10-15 kpc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15 clouds are placed in both near and far distances   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Chandra image and generated images are binned radially and axially. A 𝜒2 minimization is applied to the histogram of amplitude of signals in the same radial and axially divided areas to find the best combination of cloud and source distances.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5" name="Google Shape;595;p32"/>
          <p:cNvSpPr txBox="1"/>
          <p:nvPr/>
        </p:nvSpPr>
        <p:spPr>
          <a:xfrm>
            <a:off x="6004850" y="2387100"/>
            <a:ext cx="29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~</a:t>
            </a:r>
            <a:r>
              <a:rPr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2.6 million simulated images</a:t>
            </a:r>
            <a:endParaRPr sz="1200"/>
          </a:p>
        </p:txBody>
      </p:sp>
      <p:sp>
        <p:nvSpPr>
          <p:cNvPr id="596" name="Google Shape;596;p32"/>
          <p:cNvSpPr/>
          <p:nvPr/>
        </p:nvSpPr>
        <p:spPr>
          <a:xfrm>
            <a:off x="5767850" y="2350350"/>
            <a:ext cx="237000" cy="442800"/>
          </a:xfrm>
          <a:prstGeom prst="rightBrace">
            <a:avLst>
              <a:gd fmla="val 21418" name="adj1"/>
              <a:gd fmla="val 49328" name="adj2"/>
            </a:avLst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33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602" name="Google Shape;602;p33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33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DSH Image fitting, radial   </a:t>
            </a:r>
            <a:r>
              <a:rPr b="1" lang="en" sz="2577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" sz="1133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(this part is done by Dr. Emrah Kalemci &amp; Ahmed Abdullah Abbasi)</a:t>
            </a:r>
            <a:endParaRPr b="1" sz="1133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77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8" name="Google Shape;60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09" name="Google Shape;609;p33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0" name="Google Shape;6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5175"/>
            <a:ext cx="2680793" cy="263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334" y="1415177"/>
            <a:ext cx="2659666" cy="263819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3"/>
          <p:cNvSpPr/>
          <p:nvPr/>
        </p:nvSpPr>
        <p:spPr>
          <a:xfrm>
            <a:off x="4088657" y="3408643"/>
            <a:ext cx="594900" cy="514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1438104" y="3408643"/>
            <a:ext cx="594900" cy="514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925" y="1152900"/>
            <a:ext cx="2864374" cy="164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3"/>
          <p:cNvSpPr txBox="1"/>
          <p:nvPr/>
        </p:nvSpPr>
        <p:spPr>
          <a:xfrm>
            <a:off x="6093300" y="2978625"/>
            <a:ext cx="26136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Radial binning best fit: Distance 13.6 kpc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However some features are not present in Chandra image.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6" name="Google Shape;616;p33"/>
          <p:cNvSpPr txBox="1"/>
          <p:nvPr/>
        </p:nvSpPr>
        <p:spPr>
          <a:xfrm>
            <a:off x="1130700" y="4085575"/>
            <a:ext cx="10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CHANDRA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7" name="Google Shape;617;p33"/>
          <p:cNvSpPr txBox="1"/>
          <p:nvPr/>
        </p:nvSpPr>
        <p:spPr>
          <a:xfrm>
            <a:off x="3158801" y="4053375"/>
            <a:ext cx="245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Generated best fit image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4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623" name="Google Shape;623;p34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34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0" name="Google Shape;6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00" y="1319875"/>
            <a:ext cx="2323600" cy="29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750" y="1319875"/>
            <a:ext cx="2139600" cy="29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4"/>
          <p:cNvSpPr/>
          <p:nvPr/>
        </p:nvSpPr>
        <p:spPr>
          <a:xfrm>
            <a:off x="4004704" y="3723802"/>
            <a:ext cx="567300" cy="499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1642121" y="3634992"/>
            <a:ext cx="567300" cy="499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4"/>
          <p:cNvSpPr txBox="1"/>
          <p:nvPr/>
        </p:nvSpPr>
        <p:spPr>
          <a:xfrm>
            <a:off x="5430000" y="1369688"/>
            <a:ext cx="34023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The image is divided into ~90 wedges with similar signal to noise ratio. Fitting the amplitude distribution again yield 13.6 kpc.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Generating images allow us to compare features and determine near/far distances in an alternative manner. Axial fitting produced better results in terms of picking the features.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5" name="Google Shape;635;p34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DSH Image fitting, axial   </a:t>
            </a:r>
            <a:r>
              <a:rPr b="1" lang="en" sz="2577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" sz="1133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(this part is done by Dr. Emrah Kalemci &amp; Ahmed Abdullah Abbasi)</a:t>
            </a:r>
            <a:endParaRPr b="1" sz="1133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77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123300" y="4223000"/>
            <a:ext cx="10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CHANDRA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2634251" y="4223000"/>
            <a:ext cx="245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Generated best fit image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5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643" name="Google Shape;643;p35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35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WORK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300750" y="1168500"/>
            <a:ext cx="85206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 generating energy dependent images taking into account energy dependent absorption in clouds.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Once method is confirmed, we will write new proposals for APEX and other mm wave observatories together with imaging X-ray telescopes (Chandra, XRISM, SWIFT, IXPE) to apply the method for other sources.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 will look for relic halos in eROSITA.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 will prepare for future observatories, conduct simulations with ATHENA using REFLEX+SIXTE (Work already started)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 will investigate if we could use Artificial Neural Networks to do the image fitting to obtain cloud parameters and source distance. (Discussions underway on methodology)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657" name="Google Shape;657;p36"/>
            <p:cNvGrpSpPr/>
            <p:nvPr/>
          </p:nvGrpSpPr>
          <p:grpSpPr>
            <a:xfrm>
              <a:off x="0" y="0"/>
              <a:ext cx="8765600" cy="5143500"/>
              <a:chOff x="0" y="0"/>
              <a:chExt cx="8765600" cy="5143500"/>
            </a:xfrm>
          </p:grpSpPr>
          <p:sp>
            <p:nvSpPr>
              <p:cNvPr id="658" name="Google Shape;658;p36"/>
              <p:cNvSpPr/>
              <p:nvPr/>
            </p:nvSpPr>
            <p:spPr>
              <a:xfrm>
                <a:off x="0" y="0"/>
                <a:ext cx="1537800" cy="5143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481200" y="436500"/>
                <a:ext cx="8181600" cy="4270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584000" y="4707000"/>
                <a:ext cx="8181600" cy="436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584000" y="0"/>
                <a:ext cx="8181600" cy="436500"/>
              </a:xfrm>
              <a:prstGeom prst="rect">
                <a:avLst/>
              </a:prstGeom>
              <a:solidFill>
                <a:srgbClr val="1C4587"/>
              </a:solidFill>
              <a:ln cap="flat" cmpd="sng" w="9525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2" name="Google Shape;662;p36"/>
            <p:cNvSpPr/>
            <p:nvPr/>
          </p:nvSpPr>
          <p:spPr>
            <a:xfrm>
              <a:off x="7606200" y="0"/>
              <a:ext cx="15378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36"/>
          <p:cNvSpPr/>
          <p:nvPr/>
        </p:nvSpPr>
        <p:spPr>
          <a:xfrm>
            <a:off x="98100" y="3542450"/>
            <a:ext cx="8947800" cy="145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98100" y="129275"/>
            <a:ext cx="8947800" cy="231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 txBox="1"/>
          <p:nvPr>
            <p:ph type="ctrTitle"/>
          </p:nvPr>
        </p:nvSpPr>
        <p:spPr>
          <a:xfrm>
            <a:off x="1014500" y="1159450"/>
            <a:ext cx="7459800" cy="10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8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 for your attention.</a:t>
            </a:r>
            <a:endParaRPr b="1" sz="278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6" name="Google Shape;666;p36"/>
          <p:cNvSpPr txBox="1"/>
          <p:nvPr>
            <p:ph idx="1" type="subTitle"/>
          </p:nvPr>
        </p:nvSpPr>
        <p:spPr>
          <a:xfrm>
            <a:off x="2152200" y="3652238"/>
            <a:ext cx="51072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23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029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Efe Öztaban</a:t>
            </a:r>
            <a:endParaRPr b="1" sz="2029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029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Sabancı University</a:t>
            </a:r>
            <a:endParaRPr b="1" sz="2029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2029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2029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efeoztaban@sabanciuniv.edu</a:t>
            </a:r>
            <a:endParaRPr b="1" sz="2029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67" name="Google Shape;6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975" y="364313"/>
            <a:ext cx="1601792" cy="6781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8" name="Google Shape;6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25" y="364325"/>
            <a:ext cx="2186225" cy="6781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9" name="Google Shape;669;p36"/>
          <p:cNvCxnSpPr/>
          <p:nvPr/>
        </p:nvCxnSpPr>
        <p:spPr>
          <a:xfrm>
            <a:off x="1230750" y="2502463"/>
            <a:ext cx="6950100" cy="1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36"/>
          <p:cNvSpPr txBox="1"/>
          <p:nvPr>
            <p:ph idx="1" type="subTitle"/>
          </p:nvPr>
        </p:nvSpPr>
        <p:spPr>
          <a:xfrm>
            <a:off x="2562750" y="2799344"/>
            <a:ext cx="42861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223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ANY QUESTIONS?</a:t>
            </a:r>
            <a:endParaRPr sz="223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71" name="Google Shape;671;p36"/>
          <p:cNvCxnSpPr/>
          <p:nvPr/>
        </p:nvCxnSpPr>
        <p:spPr>
          <a:xfrm>
            <a:off x="1269350" y="3472725"/>
            <a:ext cx="6950100" cy="17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37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677" name="Google Shape;677;p37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37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Galactic Rotation Curve and Distance Ambiguity</a:t>
            </a:r>
            <a:endParaRPr b="1" sz="1355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84" name="Google Shape;684;p37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85" name="Google Shape;6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25" y="1225375"/>
            <a:ext cx="4377574" cy="32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800" y="2337730"/>
            <a:ext cx="2594639" cy="147985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7"/>
          <p:cNvSpPr txBox="1"/>
          <p:nvPr/>
        </p:nvSpPr>
        <p:spPr>
          <a:xfrm>
            <a:off x="6960309" y="1871188"/>
            <a:ext cx="1678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ambiguity</a:t>
            </a:r>
            <a:endParaRPr sz="11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88" name="Google Shape;688;p37"/>
          <p:cNvCxnSpPr/>
          <p:nvPr/>
        </p:nvCxnSpPr>
        <p:spPr>
          <a:xfrm flipH="1">
            <a:off x="7518064" y="2169822"/>
            <a:ext cx="189600" cy="2133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37"/>
          <p:cNvCxnSpPr/>
          <p:nvPr/>
        </p:nvCxnSpPr>
        <p:spPr>
          <a:xfrm>
            <a:off x="7778062" y="2169822"/>
            <a:ext cx="184200" cy="2133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38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695" name="Google Shape;695;p38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38"/>
          <p:cNvSpPr txBox="1"/>
          <p:nvPr>
            <p:ph type="title"/>
          </p:nvPr>
        </p:nvSpPr>
        <p:spPr>
          <a:xfrm>
            <a:off x="217200" y="99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Resolving</a:t>
            </a: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Distance Ambiguity with Multi-Energy Analysis</a:t>
            </a:r>
            <a:endParaRPr b="1" sz="1355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02" name="Google Shape;702;p38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Google Shape;703;p38"/>
          <p:cNvSpPr txBox="1"/>
          <p:nvPr/>
        </p:nvSpPr>
        <p:spPr>
          <a:xfrm>
            <a:off x="3885750" y="627625"/>
            <a:ext cx="5846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(this part is done by Dr. Thomas Stanke and </a:t>
            </a:r>
            <a:r>
              <a:rPr b="1" lang="en" sz="13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Enno Nussbaum</a:t>
            </a:r>
            <a:r>
              <a:rPr b="1" lang="en" sz="1355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1" sz="1355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0" y="1260262"/>
            <a:ext cx="4872026" cy="30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5469975" y="1902000"/>
            <a:ext cx="3388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“black spot” in soft X-ray image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not visible in hard X-ray image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absorbing cloud at -105 km/s (d= 6.2/8.8 kpc)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scattering cloud must be at far distance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This resolves the near/far distance problem in ApJ paper.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5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89" name="Google Shape;89;p15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DUST SCATTERING HALOS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24" y="1408326"/>
            <a:ext cx="2804301" cy="28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683350" y="4136425"/>
            <a:ext cx="32784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V404 Cygni</a:t>
            </a: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,  Andrew Beardmore (Univ. of Leicester) 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and NASA/Swift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850" y="1332125"/>
            <a:ext cx="3278400" cy="281420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6244950" y="4146325"/>
            <a:ext cx="143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Heinz et al. 2016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6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06" name="Google Shape;106;p16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DUST SCATTERING HALOS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37700" y="1514400"/>
            <a:ext cx="5271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Why to study DSH?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DSH intensity, shape and spectral properties depend on the </a:t>
            </a:r>
            <a:r>
              <a:rPr lang="en" sz="1500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to the source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" sz="1500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its intrinsic spectrum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" sz="1500">
                <a:solidFill>
                  <a:srgbClr val="6AA84F"/>
                </a:solidFill>
                <a:latin typeface="Trebuchet MS"/>
                <a:ea typeface="Trebuchet MS"/>
                <a:cs typeface="Trebuchet MS"/>
                <a:sym typeface="Trebuchet MS"/>
              </a:rPr>
              <a:t>time history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" sz="1500">
                <a:solidFill>
                  <a:srgbClr val="741B47"/>
                </a:solidFill>
                <a:latin typeface="Trebuchet MS"/>
                <a:ea typeface="Trebuchet MS"/>
                <a:cs typeface="Trebuchet MS"/>
                <a:sym typeface="Trebuchet MS"/>
              </a:rPr>
              <a:t>the distribution of dust grains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en" sz="1500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their size and composition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So, we can learn about these from studying DSHs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But, how can we determine the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of the source object by studying it’s DSH?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664050" y="3615375"/>
            <a:ext cx="32784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DSH of 4U 1630-47 from Chandra (2016)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22553" l="0" r="0" t="33738"/>
          <a:stretch/>
        </p:blipFill>
        <p:spPr>
          <a:xfrm rot="5400000">
            <a:off x="6388496" y="1335437"/>
            <a:ext cx="1829525" cy="27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22" name="Google Shape;122;p17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7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OUR METHOD TO DETERMINE THE SOURCE DISTANCE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70925" y="1185534"/>
            <a:ext cx="48267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3D cloud shapes using the mm data from APEX. 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Determine cloud distances using a standard Galaxy rotation curve. 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Place each cloud at either the near distance or the far distance 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Using the flux history from the source and the methodology outlined in Kalemci. E, et al., regenerate the scattering halo 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 self absorption correction applied to take into account extinction for the clouds in front of the clouds that emitted X-rays.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300"/>
              <a:buFont typeface="Trebuchet MS"/>
              <a:buChar char="➔"/>
            </a:pP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Best fit to observation data is selected among the simulated DSH images and distance of the source and clouds </a:t>
            </a: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are</a:t>
            </a:r>
            <a:r>
              <a:rPr lang="en" sz="13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determined by used parameters.</a:t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5486" r="3678" t="0"/>
          <a:stretch/>
        </p:blipFill>
        <p:spPr>
          <a:xfrm>
            <a:off x="5482525" y="3309800"/>
            <a:ext cx="3282950" cy="10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5188" y="2320925"/>
            <a:ext cx="3277624" cy="98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7"/>
          <p:cNvCxnSpPr/>
          <p:nvPr/>
        </p:nvCxnSpPr>
        <p:spPr>
          <a:xfrm>
            <a:off x="4975750" y="1226050"/>
            <a:ext cx="1236000" cy="340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7"/>
          <p:cNvSpPr txBox="1"/>
          <p:nvPr/>
        </p:nvSpPr>
        <p:spPr>
          <a:xfrm>
            <a:off x="6310575" y="1425875"/>
            <a:ext cx="2387700" cy="754800"/>
          </a:xfrm>
          <a:prstGeom prst="rect">
            <a:avLst/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So, we need the 3D structure of the </a:t>
            </a:r>
            <a:r>
              <a:rPr lang="en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</a:t>
            </a:r>
            <a:r>
              <a:rPr lang="en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clouds in </a:t>
            </a:r>
            <a:r>
              <a:rPr lang="en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</a:t>
            </a:r>
            <a:r>
              <a:rPr lang="en"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line of sight!</a:t>
            </a:r>
            <a:endParaRPr sz="13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70825" y="4109125"/>
            <a:ext cx="4626900" cy="5541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Kalemci, E., Maccarone, T. J., &amp; Tomsick, J. A. (2018). A dust-scattering halo of 4U 1630–47 observed with chandra and swift: new constraints on the source distance. The Astrophysical Journal, 859(2), 88.</a:t>
            </a:r>
            <a:endParaRPr sz="8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41" name="Google Shape;141;p18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OUR TEST SOURCE: 4U 1630-47 and OUR DATASETS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71075" y="1223575"/>
            <a:ext cx="5271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Source Object: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4U 1630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-4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7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Galactic black hole transient (GBHT)</a:t>
            </a:r>
            <a:r>
              <a:rPr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u="sng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Our datasets:</a:t>
            </a:r>
            <a:endParaRPr sz="1500" u="sng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Chandra X-ray image from the outburst decay in 2016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SWIFT XRT images from 2016 decay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SWIFT XRT images from 2023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MAXI and NICER light curves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(required for flux history)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APEX mm images 12CO, 13CO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Other mm surveys (low resolution)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22553" l="0" r="0" t="33738"/>
          <a:stretch/>
        </p:blipFill>
        <p:spPr>
          <a:xfrm rot="5400000">
            <a:off x="5484762" y="710737"/>
            <a:ext cx="1379000" cy="21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017959" y="3979824"/>
            <a:ext cx="19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Planck angular resolution: Planck 10’</a:t>
            </a:r>
            <a:endParaRPr sz="8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Bronfman Survey: 7.5’ x 7.5’ resolution</a:t>
            </a:r>
            <a:endParaRPr sz="8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APEX resolution=0.5’</a:t>
            </a:r>
            <a:endParaRPr sz="8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450" y="2950450"/>
            <a:ext cx="2463020" cy="103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323171">
            <a:off x="7564983" y="3107867"/>
            <a:ext cx="1153656" cy="1024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8"/>
          <p:cNvCxnSpPr/>
          <p:nvPr/>
        </p:nvCxnSpPr>
        <p:spPr>
          <a:xfrm flipH="1" rot="10800000">
            <a:off x="6029592" y="3048854"/>
            <a:ext cx="2303100" cy="30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" name="Google Shape;155;p18"/>
          <p:cNvCxnSpPr/>
          <p:nvPr/>
        </p:nvCxnSpPr>
        <p:spPr>
          <a:xfrm>
            <a:off x="6029592" y="3405245"/>
            <a:ext cx="1875900" cy="79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8"/>
          <p:cNvSpPr txBox="1"/>
          <p:nvPr/>
        </p:nvSpPr>
        <p:spPr>
          <a:xfrm>
            <a:off x="8043208" y="4134620"/>
            <a:ext cx="5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APEX </a:t>
            </a:r>
            <a:r>
              <a:rPr baseline="30000"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</a:t>
            </a:r>
            <a:endParaRPr sz="8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6">
            <a:alphaModFix/>
          </a:blip>
          <a:srcRect b="0" l="14482" r="14595" t="0"/>
          <a:stretch/>
        </p:blipFill>
        <p:spPr>
          <a:xfrm>
            <a:off x="7443712" y="1133750"/>
            <a:ext cx="1400275" cy="12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5541950" y="2344650"/>
            <a:ext cx="32784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DSH of 4U 1630-47 observed with Chandra on the </a:t>
            </a:r>
            <a:r>
              <a:rPr b="1"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left</a:t>
            </a:r>
            <a:r>
              <a:rPr b="1" lang="en" sz="9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and observed with SWIFT on the right</a:t>
            </a:r>
            <a:endParaRPr sz="9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64" name="Google Shape;164;p19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9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 CLOUDS IN THE LINE OF SIGHT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175" y="1917926"/>
            <a:ext cx="3545624" cy="20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7010975" y="1270450"/>
            <a:ext cx="22941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distance ambiguity</a:t>
            </a:r>
            <a:endParaRPr sz="17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 flipH="1">
            <a:off x="7773350" y="1684900"/>
            <a:ext cx="258900" cy="2961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8128450" y="1684900"/>
            <a:ext cx="251700" cy="2961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19"/>
          <p:cNvSpPr txBox="1"/>
          <p:nvPr/>
        </p:nvSpPr>
        <p:spPr>
          <a:xfrm>
            <a:off x="311700" y="1672211"/>
            <a:ext cx="4437900" cy="25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15 molecular clouds in the line of sight.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Molecular emission of clouds (especially </a:t>
            </a:r>
            <a:r>
              <a:rPr baseline="30000"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 and </a:t>
            </a:r>
            <a:r>
              <a:rPr baseline="30000"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CO) can be used to determine radial velocities through Doppler shifts.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Each radial velocity implies a far and a near distance (based on galactic rotational curve model)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So, there is a distance ambiguity for each molecular cloud.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0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82" name="Google Shape;182;p20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HIGH-RESOLUTION mm IMAGES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825" y="2881338"/>
            <a:ext cx="1654400" cy="15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1883" r="0" t="0"/>
          <a:stretch/>
        </p:blipFill>
        <p:spPr>
          <a:xfrm>
            <a:off x="564925" y="2899725"/>
            <a:ext cx="1623200" cy="15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34075" y="1134600"/>
            <a:ext cx="44379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APEX (Atacama Pathfinder EXperiment) telescope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500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mm wave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images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each with different velocities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2 type of the data (for </a:t>
            </a:r>
            <a:r>
              <a:rPr baseline="30000"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 and </a:t>
            </a:r>
            <a:r>
              <a:rPr baseline="30000"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 molecules)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150" y="1396275"/>
            <a:ext cx="4557999" cy="28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1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99" name="Google Shape;199;p21"/>
            <p:cNvSpPr/>
            <p:nvPr/>
          </p:nvSpPr>
          <p:spPr>
            <a:xfrm>
              <a:off x="0" y="4663225"/>
              <a:ext cx="9144000" cy="4803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0" y="64050"/>
              <a:ext cx="9144000" cy="9738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0" y="15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9061800" y="0"/>
              <a:ext cx="82200" cy="51435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0" y="150"/>
              <a:ext cx="9144000" cy="639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1"/>
          <p:cNvSpPr txBox="1"/>
          <p:nvPr>
            <p:ph type="title"/>
          </p:nvPr>
        </p:nvSpPr>
        <p:spPr>
          <a:xfrm>
            <a:off x="311700" y="2326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OBJECTIVES AND CONSTRAINTS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96900" y="4663225"/>
            <a:ext cx="8283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ML4ASTRO2                                            Efe Öztaban 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96900" y="1213347"/>
            <a:ext cx="44379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b="1"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Objective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: Determining the 3D structure of interstellar molecular clouds in the line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of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sight of 4U 1630-47 from the high-resolution mm wave images.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b="1"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Constraints: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spatial overlaps of clouds in the data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requires splitting some data points (pixels in the images) into several clusters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Data has a very narrow field of view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◆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images only capture a limited portion of the some clouds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4623800" y="1439747"/>
            <a:ext cx="44379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b="1" lang="en" sz="1500" u="sng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Literature: </a:t>
            </a: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There are methods in the literature: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Clumpfind </a:t>
            </a: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(Stutzki et al. 1990)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Gauss Clumps </a:t>
            </a: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(Williams et al. 1994)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FellWalker </a:t>
            </a: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(Berry, D. S. 2015)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Denograms </a:t>
            </a:r>
            <a:r>
              <a:rPr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(Rosolowsky et al. 2008)</a:t>
            </a:r>
            <a:endParaRPr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more…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500"/>
              <a:buFont typeface="Trebuchet MS"/>
              <a:buChar char="➔"/>
            </a:pPr>
            <a:r>
              <a:rPr lang="en" sz="15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But, these algorithms did not create meaningful results for our data because of our constraints.</a:t>
            </a:r>
            <a:endParaRPr sz="15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